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65" r:id="rId5"/>
    <p:sldId id="283" r:id="rId6"/>
    <p:sldId id="266" r:id="rId7"/>
    <p:sldId id="267" r:id="rId8"/>
    <p:sldId id="268" r:id="rId9"/>
    <p:sldId id="270" r:id="rId10"/>
    <p:sldId id="284" r:id="rId11"/>
    <p:sldId id="285" r:id="rId12"/>
    <p:sldId id="271" r:id="rId13"/>
    <p:sldId id="287" r:id="rId14"/>
    <p:sldId id="273" r:id="rId15"/>
    <p:sldId id="275" r:id="rId16"/>
    <p:sldId id="276" r:id="rId17"/>
    <p:sldId id="278" r:id="rId18"/>
    <p:sldId id="279" r:id="rId19"/>
    <p:sldId id="286" r:id="rId20"/>
    <p:sldId id="288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2" autoAdjust="0"/>
    <p:restoredTop sz="79427" autoAdjust="0"/>
  </p:normalViewPr>
  <p:slideViewPr>
    <p:cSldViewPr>
      <p:cViewPr varScale="1">
        <p:scale>
          <a:sx n="64" d="100"/>
          <a:sy n="64" d="100"/>
        </p:scale>
        <p:origin x="-62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7F0A-7802-4988-BB8C-F9974FEA20B5}" type="datetimeFigureOut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56C4D-FC3C-4441-AB39-E00876DB4E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00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764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248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53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19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519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546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59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56C4D-FC3C-4441-AB39-E00876DB4EB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93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65E9-98C7-4FA9-BD87-0A332E00662A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83BB-68CB-4F8B-9877-22A8EE8770C7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1544-EC08-42E1-B318-C4FF4CCBF35E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B039-A189-4BAC-B7F6-33A186DA6885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7B71-10E4-473D-B300-0C4D87685C59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53F7-116A-422E-9B1E-7146B4AB4476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FE9-2804-4337-9DF8-DB7C5013546A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A10-50A0-40D0-8F8F-6DDF4080DA6F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B957-F544-45F0-A6F0-EB3E4875BA67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B84B-6B7B-412A-B18D-E61A680481F9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FDDE-2074-400E-92DA-DFC94F03975C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78E9-91B4-4509-9ACD-D7157D7DEE62}" type="datetime1">
              <a:rPr lang="zh-TW" altLang="en-US" smtClean="0"/>
              <a:t>2011/12/5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dirty="0" smtClean="0"/>
              <a:t>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59432" y="1437427"/>
            <a:ext cx="9971992" cy="1650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Asking What No One Has Asked </a:t>
            </a:r>
            <a:r>
              <a:rPr lang="en-US" sz="2400" b="1" dirty="0" smtClean="0"/>
              <a:t>Before : </a:t>
            </a:r>
          </a:p>
          <a:p>
            <a:r>
              <a:rPr lang="en-US" sz="2400" b="1" dirty="0" smtClean="0"/>
              <a:t>Using </a:t>
            </a:r>
            <a:r>
              <a:rPr lang="en-US" sz="2400" b="1" dirty="0"/>
              <a:t>Phrase Similarities To Generate Synthetic Web Search Queries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8700" y="4348717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chemeClr val="bg1">
                    <a:lumMod val="75000"/>
                  </a:schemeClr>
                </a:solidFill>
              </a:rPr>
              <a:t>CIKM’11</a:t>
            </a:r>
            <a:endParaRPr lang="en-US" altLang="zh-TW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bg1">
                    <a:lumMod val="75000"/>
                  </a:schemeClr>
                </a:solidFill>
              </a:rPr>
              <a:t>Advisor</a:t>
            </a:r>
            <a:r>
              <a:rPr lang="zh-TW" altLang="en-US" sz="3600" dirty="0">
                <a:solidFill>
                  <a:schemeClr val="bg1">
                    <a:lumMod val="75000"/>
                  </a:schemeClr>
                </a:solidFill>
              </a:rPr>
              <a:t>：</a:t>
            </a:r>
            <a:r>
              <a:rPr kumimoji="1" lang="en-US" altLang="zh-TW" sz="3600" dirty="0" err="1">
                <a:solidFill>
                  <a:schemeClr val="bg1">
                    <a:lumMod val="75000"/>
                  </a:schemeClr>
                </a:solidFill>
              </a:rPr>
              <a:t>Jia</a:t>
            </a:r>
            <a:r>
              <a:rPr kumimoji="1" lang="en-US" altLang="zh-TW" sz="3600" dirty="0">
                <a:solidFill>
                  <a:schemeClr val="bg1">
                    <a:lumMod val="75000"/>
                  </a:schemeClr>
                </a:solidFill>
              </a:rPr>
              <a:t> Ling, </a:t>
            </a:r>
            <a:r>
              <a:rPr kumimoji="1" lang="en-US" altLang="zh-TW" sz="3600" dirty="0" err="1" smtClean="0">
                <a:solidFill>
                  <a:schemeClr val="bg1">
                    <a:lumMod val="75000"/>
                  </a:schemeClr>
                </a:solidFill>
              </a:rPr>
              <a:t>Koh</a:t>
            </a:r>
            <a:endParaRPr lang="zh-TW" altLang="zh-TW" sz="3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bg1">
                    <a:lumMod val="75000"/>
                  </a:schemeClr>
                </a:solidFill>
              </a:rPr>
              <a:t>Speaker</a:t>
            </a:r>
            <a:r>
              <a:rPr lang="zh-TW" altLang="en-US" sz="3600" dirty="0">
                <a:solidFill>
                  <a:schemeClr val="bg1">
                    <a:lumMod val="75000"/>
                  </a:schemeClr>
                </a:solidFill>
              </a:rPr>
              <a:t>：</a:t>
            </a:r>
            <a:r>
              <a:rPr lang="en-US" altLang="zh-TW" sz="3600" dirty="0">
                <a:solidFill>
                  <a:schemeClr val="bg1">
                    <a:lumMod val="75000"/>
                  </a:schemeClr>
                </a:solidFill>
              </a:rPr>
              <a:t>SHENG HONG, CHUNG </a:t>
            </a:r>
            <a:endParaRPr lang="zh-TW" alt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Generation of candidate phrase fillers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837231" y="1275807"/>
            <a:ext cx="2170274" cy="369332"/>
            <a:chOff x="2796030" y="4632525"/>
            <a:chExt cx="2170274" cy="369332"/>
          </a:xfrm>
        </p:grpSpPr>
        <p:sp>
          <p:nvSpPr>
            <p:cNvPr id="6" name="文字方塊 5"/>
            <p:cNvSpPr txBox="1"/>
            <p:nvPr/>
          </p:nvSpPr>
          <p:spPr>
            <a:xfrm>
              <a:off x="2796030" y="4632525"/>
              <a:ext cx="21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lyrics of          </a:t>
              </a:r>
              <a:r>
                <a:rPr lang="en-US" altLang="zh-TW" dirty="0" err="1" smtClean="0"/>
                <a:t>beatles</a:t>
              </a:r>
              <a:endParaRPr lang="zh-TW" altLang="en-US" dirty="0"/>
            </a:p>
          </p:txBody>
        </p:sp>
        <p:sp>
          <p:nvSpPr>
            <p:cNvPr id="7" name="五角星形 6"/>
            <p:cNvSpPr/>
            <p:nvPr/>
          </p:nvSpPr>
          <p:spPr>
            <a:xfrm>
              <a:off x="3758889" y="4732971"/>
              <a:ext cx="244555" cy="165983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912443" y="1686944"/>
            <a:ext cx="4932436" cy="369332"/>
            <a:chOff x="2123728" y="5786527"/>
            <a:chExt cx="4932436" cy="369332"/>
          </a:xfrm>
        </p:grpSpPr>
        <p:sp>
          <p:nvSpPr>
            <p:cNvPr id="9" name="五角星形 8"/>
            <p:cNvSpPr/>
            <p:nvPr/>
          </p:nvSpPr>
          <p:spPr>
            <a:xfrm>
              <a:off x="2123728" y="5877272"/>
              <a:ext cx="302207" cy="22117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415663" y="5786527"/>
              <a:ext cx="4640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:{yesterday,          hey </a:t>
              </a:r>
              <a:r>
                <a:rPr lang="en-US" altLang="zh-TW" dirty="0" err="1" smtClean="0"/>
                <a:t>jude</a:t>
              </a:r>
              <a:r>
                <a:rPr lang="en-US" altLang="zh-TW" dirty="0" smtClean="0"/>
                <a:t>,         come together}</a:t>
              </a:r>
              <a:endParaRPr lang="zh-TW" altLang="en-US" dirty="0"/>
            </a:p>
          </p:txBody>
        </p:sp>
      </p:grpSp>
      <p:sp>
        <p:nvSpPr>
          <p:cNvPr id="12" name="矩形 11"/>
          <p:cNvSpPr/>
          <p:nvPr/>
        </p:nvSpPr>
        <p:spPr>
          <a:xfrm>
            <a:off x="1473523" y="2056276"/>
            <a:ext cx="77296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DS(K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)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 smtClean="0"/>
              <a:t>1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/>
              <a:t>2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/>
              <a:t>3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892926" y="2061113"/>
            <a:ext cx="77296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DS(K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)</a:t>
            </a:r>
          </a:p>
          <a:p>
            <a:pPr algn="ctr"/>
            <a:r>
              <a:rPr lang="en-US" altLang="zh-TW" dirty="0"/>
              <a:t>U</a:t>
            </a:r>
            <a:r>
              <a:rPr lang="en-US" altLang="zh-TW" baseline="-25000" dirty="0"/>
              <a:t>1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/>
              <a:t>3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/>
              <a:t>4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432625" y="2056276"/>
            <a:ext cx="77296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DS(K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)</a:t>
            </a:r>
          </a:p>
          <a:p>
            <a:pPr algn="ctr"/>
            <a:r>
              <a:rPr lang="en-US" altLang="zh-TW" dirty="0" smtClean="0"/>
              <a:t>U</a:t>
            </a:r>
            <a:r>
              <a:rPr lang="en-US" altLang="zh-TW" baseline="-25000" dirty="0"/>
              <a:t>2</a:t>
            </a:r>
          </a:p>
          <a:p>
            <a:pPr algn="ctr"/>
            <a:r>
              <a:rPr lang="en-US" altLang="zh-TW" dirty="0"/>
              <a:t>U</a:t>
            </a:r>
            <a:r>
              <a:rPr lang="en-US" altLang="zh-TW" baseline="-25000" dirty="0"/>
              <a:t>3</a:t>
            </a:r>
          </a:p>
          <a:p>
            <a:pPr algn="ctr"/>
            <a:r>
              <a:rPr lang="en-US" altLang="zh-TW" dirty="0"/>
              <a:t>U</a:t>
            </a:r>
            <a:r>
              <a:rPr lang="en-US" altLang="zh-TW" baseline="-25000" dirty="0"/>
              <a:t>4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71513" y="3907772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DS(K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= { 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,U</a:t>
            </a:r>
            <a:r>
              <a:rPr lang="en-US" altLang="zh-TW" baseline="-25000" dirty="0"/>
              <a:t>4 </a:t>
            </a:r>
            <a:r>
              <a:rPr lang="en-US" altLang="zh-TW" dirty="0" smtClean="0"/>
              <a:t>}</a:t>
            </a:r>
            <a:endParaRPr lang="en-US" altLang="zh-TW" dirty="0"/>
          </a:p>
        </p:txBody>
      </p:sp>
      <p:cxnSp>
        <p:nvCxnSpPr>
          <p:cNvPr id="18" name="直線單箭頭接點 17"/>
          <p:cNvCxnSpPr>
            <a:stCxn id="6" idx="3"/>
          </p:cNvCxnSpPr>
          <p:nvPr/>
        </p:nvCxnSpPr>
        <p:spPr>
          <a:xfrm flipV="1">
            <a:off x="3007505" y="1459244"/>
            <a:ext cx="893533" cy="1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117062" y="1275807"/>
            <a:ext cx="1943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Query template : T</a:t>
            </a:r>
            <a:endParaRPr lang="en-US" altLang="zh-TW" dirty="0"/>
          </a:p>
        </p:txBody>
      </p:sp>
      <p:cxnSp>
        <p:nvCxnSpPr>
          <p:cNvPr id="20" name="直線單箭頭接點 19"/>
          <p:cNvCxnSpPr/>
          <p:nvPr/>
        </p:nvCxnSpPr>
        <p:spPr>
          <a:xfrm flipV="1">
            <a:off x="3350536" y="4092438"/>
            <a:ext cx="893533" cy="1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281291" y="3892161"/>
            <a:ext cx="2300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Candidate phrase filler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912443" y="4429504"/>
            <a:ext cx="6388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,T) = (  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23" name="矩形 22"/>
          <p:cNvSpPr/>
          <p:nvPr/>
        </p:nvSpPr>
        <p:spPr>
          <a:xfrm>
            <a:off x="904672" y="4798836"/>
            <a:ext cx="6388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,T) = (  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901457" y="5146216"/>
            <a:ext cx="6388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,T) = (  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</a:t>
            </a:r>
            <a:r>
              <a:rPr lang="en-US" altLang="zh-TW" dirty="0" err="1" smtClean="0"/>
              <a:t>DSscore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25" name="矩形 24"/>
          <p:cNvSpPr/>
          <p:nvPr/>
        </p:nvSpPr>
        <p:spPr>
          <a:xfrm>
            <a:off x="896138" y="5670998"/>
            <a:ext cx="7990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For each template T , its candidate phrase </a:t>
            </a:r>
            <a:r>
              <a:rPr lang="en-US" altLang="zh-TW" dirty="0" smtClean="0"/>
              <a:t>ﬁllers U </a:t>
            </a:r>
            <a:r>
              <a:rPr lang="en-US" altLang="zh-TW" dirty="0"/>
              <a:t>are ranked in decreasing order of their scores.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44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11560" y="476672"/>
            <a:ext cx="5076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Dsscore</a:t>
            </a:r>
            <a:r>
              <a:rPr lang="en-US" altLang="zh-TW" dirty="0" smtClean="0"/>
              <a:t>   </a:t>
            </a:r>
            <a:r>
              <a:rPr lang="en-US" altLang="zh-TW" dirty="0" smtClean="0">
                <a:sym typeface="Wingdings" pitchFamily="2" charset="2"/>
              </a:rPr>
              <a:t>   similarity function  Cosine similarity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35696" y="980728"/>
            <a:ext cx="5187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,T) = (  Cos(U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1827925" y="1350060"/>
            <a:ext cx="5187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,T) = (  Cos(U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8" name="矩形 7"/>
          <p:cNvSpPr/>
          <p:nvPr/>
        </p:nvSpPr>
        <p:spPr>
          <a:xfrm>
            <a:off x="1824710" y="1697440"/>
            <a:ext cx="5187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Sim</a:t>
            </a:r>
            <a:r>
              <a:rPr lang="en-US" altLang="zh-TW" dirty="0" smtClean="0"/>
              <a:t>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,T) = (  Cos(U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1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)+Cos(U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,K</a:t>
            </a:r>
            <a:r>
              <a:rPr lang="en-US" altLang="zh-TW" baseline="-25000" dirty="0"/>
              <a:t>3</a:t>
            </a:r>
            <a:r>
              <a:rPr lang="en-US" altLang="zh-TW" dirty="0" smtClean="0"/>
              <a:t>)  )  /  3</a:t>
            </a:r>
            <a:endParaRPr lang="en-US" altLang="zh-TW" dirty="0"/>
          </a:p>
        </p:txBody>
      </p:sp>
      <p:sp>
        <p:nvSpPr>
          <p:cNvPr id="2" name="矩形 1"/>
          <p:cNvSpPr/>
          <p:nvPr/>
        </p:nvSpPr>
        <p:spPr>
          <a:xfrm>
            <a:off x="655944" y="2163561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DS(K</a:t>
            </a:r>
            <a:r>
              <a:rPr lang="en-US" altLang="zh-TW" baseline="-25000" dirty="0"/>
              <a:t>i</a:t>
            </a:r>
            <a:r>
              <a:rPr lang="en-US" altLang="zh-TW" dirty="0"/>
              <a:t>) 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84660" y="3183988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word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1561761" y="3368654"/>
            <a:ext cx="6267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2354964" y="2519868"/>
            <a:ext cx="19413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Feature 1 : context</a:t>
            </a:r>
          </a:p>
          <a:p>
            <a:r>
              <a:rPr lang="en-US" altLang="zh-TW" dirty="0" smtClean="0"/>
              <a:t>Feature 2 : context</a:t>
            </a:r>
          </a:p>
          <a:p>
            <a:r>
              <a:rPr lang="en-US" altLang="zh-TW" dirty="0" smtClean="0"/>
              <a:t>Feature 3 : context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smtClean="0"/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690708" y="4612486"/>
            <a:ext cx="2778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Pair similarity(</a:t>
            </a:r>
            <a:r>
              <a:rPr lang="en-US" altLang="zh-TW" dirty="0" err="1" smtClean="0"/>
              <a:t>word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word</a:t>
            </a:r>
            <a:r>
              <a:rPr lang="en-US" altLang="zh-TW" baseline="-25000" dirty="0" err="1" smtClean="0"/>
              <a:t>j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46976" y="3201178"/>
            <a:ext cx="154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Feature vector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4427984" y="3397031"/>
            <a:ext cx="851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3576249" y="4832299"/>
            <a:ext cx="851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505859" y="4612486"/>
            <a:ext cx="71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Top-K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467544" y="5877272"/>
            <a:ext cx="721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/>
              <a:t>word</a:t>
            </a:r>
            <a:r>
              <a:rPr lang="en-US" altLang="zh-TW" baseline="-25000" dirty="0" err="1" smtClean="0"/>
              <a:t>i</a:t>
            </a:r>
            <a:endParaRPr lang="zh-TW" altLang="en-US" baseline="-25000" dirty="0"/>
          </a:p>
        </p:txBody>
      </p:sp>
      <p:sp>
        <p:nvSpPr>
          <p:cNvPr id="20" name="向右箭號 19"/>
          <p:cNvSpPr/>
          <p:nvPr/>
        </p:nvSpPr>
        <p:spPr>
          <a:xfrm>
            <a:off x="1338597" y="5969605"/>
            <a:ext cx="793203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2404620" y="5373216"/>
            <a:ext cx="1374332" cy="1484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word1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zh-TW" dirty="0" err="1" smtClean="0">
                <a:solidFill>
                  <a:schemeClr val="tx1"/>
                </a:solidFill>
              </a:rPr>
              <a:t>word</a:t>
            </a:r>
            <a:r>
              <a:rPr lang="en-US" altLang="zh-TW" baseline="-25000" dirty="0" err="1" smtClean="0">
                <a:solidFill>
                  <a:schemeClr val="tx1"/>
                </a:solidFill>
              </a:rPr>
              <a:t>k</a:t>
            </a:r>
            <a:endParaRPr lang="en-US" altLang="zh-TW" baseline="-25000" dirty="0" smtClean="0">
              <a:solidFill>
                <a:schemeClr val="tx1"/>
              </a:solidFill>
            </a:endParaRPr>
          </a:p>
        </p:txBody>
      </p:sp>
      <p:sp>
        <p:nvSpPr>
          <p:cNvPr id="23" name="向右箭號 22"/>
          <p:cNvSpPr/>
          <p:nvPr/>
        </p:nvSpPr>
        <p:spPr>
          <a:xfrm>
            <a:off x="4024597" y="5969605"/>
            <a:ext cx="793203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4922398" y="5877272"/>
            <a:ext cx="186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Feature clustering</a:t>
            </a:r>
            <a:endParaRPr lang="zh-TW" altLang="en-US" dirty="0"/>
          </a:p>
        </p:txBody>
      </p:sp>
      <p:sp>
        <p:nvSpPr>
          <p:cNvPr id="26" name="向右箭號 25"/>
          <p:cNvSpPr/>
          <p:nvPr/>
        </p:nvSpPr>
        <p:spPr>
          <a:xfrm>
            <a:off x="6756535" y="5969605"/>
            <a:ext cx="793203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7740352" y="5877272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Similar 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49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altLang="zh-TW" sz="4000" dirty="0" smtClean="0">
                <a:latin typeface="+mj-lt"/>
              </a:rPr>
              <a:t>Filtering of candidate phrase fillers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canonical, keyword-based template signature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S </a:t>
            </a:r>
            <a:r>
              <a:rPr lang="en-US" altLang="zh-TW" dirty="0" smtClean="0"/>
              <a:t>tokens</a:t>
            </a:r>
          </a:p>
          <a:p>
            <a:pPr lvl="1"/>
            <a:r>
              <a:rPr lang="en-US" altLang="zh-TW" dirty="0" err="1" smtClean="0"/>
              <a:t>Stopwords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POS tagging</a:t>
            </a:r>
          </a:p>
          <a:p>
            <a:pPr lvl="2"/>
            <a:r>
              <a:rPr lang="en-US" altLang="zh-TW" dirty="0"/>
              <a:t>prepositions (of, </a:t>
            </a:r>
            <a:r>
              <a:rPr lang="en-US" altLang="zh-TW" dirty="0" smtClean="0"/>
              <a:t>for)</a:t>
            </a:r>
          </a:p>
          <a:p>
            <a:pPr lvl="2"/>
            <a:r>
              <a:rPr lang="en-US" altLang="zh-TW" dirty="0" smtClean="0"/>
              <a:t>determiners </a:t>
            </a:r>
            <a:r>
              <a:rPr lang="en-US" altLang="zh-TW" dirty="0"/>
              <a:t>(the, an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auxiliary </a:t>
            </a:r>
            <a:r>
              <a:rPr lang="en-US" altLang="zh-TW" dirty="0"/>
              <a:t>verbs (</a:t>
            </a:r>
            <a:r>
              <a:rPr lang="en-US" altLang="zh-TW" dirty="0" smtClean="0"/>
              <a:t>have, were)</a:t>
            </a:r>
          </a:p>
          <a:p>
            <a:pPr lvl="2"/>
            <a:r>
              <a:rPr lang="en-US" altLang="zh-TW" dirty="0" smtClean="0"/>
              <a:t>typical </a:t>
            </a:r>
            <a:r>
              <a:rPr lang="en-US" altLang="zh-TW" dirty="0"/>
              <a:t>initial words in questions (who, how, where). </a:t>
            </a:r>
          </a:p>
          <a:p>
            <a:r>
              <a:rPr lang="en-US" altLang="zh-TW" dirty="0" smtClean="0"/>
              <a:t>The tokens </a:t>
            </a:r>
            <a:r>
              <a:rPr lang="en-US" altLang="zh-TW" dirty="0"/>
              <a:t>not discarded are stemmed and </a:t>
            </a:r>
            <a:r>
              <a:rPr lang="en-US" altLang="zh-TW" dirty="0" smtClean="0"/>
              <a:t>ordered lexicographically in T</a:t>
            </a:r>
            <a:r>
              <a:rPr lang="en-US" altLang="zh-TW" baseline="-25000" dirty="0" smtClean="0"/>
              <a:t>S</a:t>
            </a:r>
            <a:r>
              <a:rPr lang="en-US" altLang="zh-TW" dirty="0" smtClean="0"/>
              <a:t> 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2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Filtering of candidate phrase fillers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9550"/>
              </p:ext>
            </p:extLst>
          </p:nvPr>
        </p:nvGraphicFramePr>
        <p:xfrm>
          <a:off x="1691680" y="2531405"/>
          <a:ext cx="6096000" cy="22696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lyrics of</a:t>
                      </a:r>
                      <a:r>
                        <a:rPr lang="en-US" altLang="zh-TW" baseline="0" dirty="0" smtClean="0"/>
                        <a:t>          </a:t>
                      </a:r>
                      <a:r>
                        <a:rPr lang="en-US" altLang="zh-TW" dirty="0" err="1" smtClean="0"/>
                        <a:t>beatles</a:t>
                      </a:r>
                      <a:endParaRPr lang="zh-TW" alt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          </a:t>
                      </a:r>
                      <a:r>
                        <a:rPr lang="en-US" altLang="zh-TW" dirty="0" err="1" smtClean="0"/>
                        <a:t>beatl</a:t>
                      </a:r>
                      <a:r>
                        <a:rPr lang="en-US" altLang="zh-TW" dirty="0" smtClean="0"/>
                        <a:t> lyric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lyrics the </a:t>
                      </a:r>
                      <a:r>
                        <a:rPr lang="en-US" altLang="zh-TW" dirty="0" err="1" smtClean="0"/>
                        <a:t>beatles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beatles</a:t>
                      </a:r>
                      <a:r>
                        <a:rPr lang="en-US" altLang="zh-TW" dirty="0" smtClean="0"/>
                        <a:t> lyrics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542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lyrics for</a:t>
                      </a:r>
                      <a:r>
                        <a:rPr lang="en-US" altLang="zh-TW" baseline="0" dirty="0" smtClean="0"/>
                        <a:t>          </a:t>
                      </a:r>
                      <a:r>
                        <a:rPr lang="en-US" altLang="zh-TW" dirty="0" smtClean="0"/>
                        <a:t>by the </a:t>
                      </a:r>
                      <a:r>
                        <a:rPr lang="en-US" altLang="zh-TW" dirty="0" err="1" smtClean="0"/>
                        <a:t>beatles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       by </a:t>
                      </a:r>
                      <a:r>
                        <a:rPr lang="en-US" altLang="zh-TW" dirty="0" err="1" smtClean="0"/>
                        <a:t>beatles</a:t>
                      </a:r>
                      <a:r>
                        <a:rPr lang="en-US" altLang="zh-TW" dirty="0" smtClean="0"/>
                        <a:t> lyrics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lyrics</a:t>
                      </a:r>
                      <a:r>
                        <a:rPr lang="en-US" altLang="zh-TW" baseline="0" dirty="0" smtClean="0"/>
                        <a:t>          </a:t>
                      </a:r>
                      <a:r>
                        <a:rPr lang="en-US" altLang="zh-TW" dirty="0" smtClean="0"/>
                        <a:t>by the </a:t>
                      </a:r>
                      <a:r>
                        <a:rPr lang="en-US" altLang="zh-TW" dirty="0" err="1" smtClean="0"/>
                        <a:t>beatles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五角星形 8"/>
          <p:cNvSpPr/>
          <p:nvPr/>
        </p:nvSpPr>
        <p:spPr>
          <a:xfrm>
            <a:off x="2640729" y="2603414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五角星形 26"/>
          <p:cNvSpPr/>
          <p:nvPr/>
        </p:nvSpPr>
        <p:spPr>
          <a:xfrm>
            <a:off x="3491880" y="2963453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五角星形 27"/>
          <p:cNvSpPr/>
          <p:nvPr/>
        </p:nvSpPr>
        <p:spPr>
          <a:xfrm>
            <a:off x="3059832" y="3323493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五角星形 28"/>
          <p:cNvSpPr/>
          <p:nvPr/>
        </p:nvSpPr>
        <p:spPr>
          <a:xfrm>
            <a:off x="2704199" y="3708039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五角星形 29"/>
          <p:cNvSpPr/>
          <p:nvPr/>
        </p:nvSpPr>
        <p:spPr>
          <a:xfrm>
            <a:off x="1907704" y="4115581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角星形 30"/>
          <p:cNvSpPr/>
          <p:nvPr/>
        </p:nvSpPr>
        <p:spPr>
          <a:xfrm>
            <a:off x="2429332" y="4487496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五角星形 31"/>
          <p:cNvSpPr/>
          <p:nvPr/>
        </p:nvSpPr>
        <p:spPr>
          <a:xfrm>
            <a:off x="5637442" y="3708039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4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Filtering of candidate phrase fillers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list of candidate phrases of T is ﬁltered, by retaining only known phrases of some other templates T that share the same template signature T</a:t>
            </a:r>
            <a:r>
              <a:rPr lang="en-US" altLang="zh-TW" baseline="-25000" dirty="0"/>
              <a:t>S</a:t>
            </a:r>
            <a:r>
              <a:rPr lang="en-US" altLang="zh-TW" dirty="0"/>
              <a:t> as 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6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Filtering of candidate phrase fillers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645" y="2380633"/>
            <a:ext cx="3318291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something</a:t>
            </a:r>
            <a:r>
              <a:rPr lang="en-US" altLang="zh-TW" sz="2000" dirty="0"/>
              <a:t>,</a:t>
            </a:r>
          </a:p>
          <a:p>
            <a:pPr marL="0" indent="0">
              <a:buNone/>
            </a:pPr>
            <a:r>
              <a:rPr lang="en-US" altLang="zh-TW" sz="2000" dirty="0"/>
              <a:t>earlier today, </a:t>
            </a:r>
          </a:p>
          <a:p>
            <a:pPr marL="0" indent="0">
              <a:buNone/>
            </a:pPr>
            <a:r>
              <a:rPr lang="en-US" altLang="zh-TW" sz="2000" dirty="0"/>
              <a:t>last </a:t>
            </a:r>
            <a:r>
              <a:rPr lang="en-US" altLang="zh-TW" sz="2000" dirty="0" err="1"/>
              <a:t>friday</a:t>
            </a:r>
            <a:r>
              <a:rPr lang="en-US" altLang="zh-TW" sz="2000" dirty="0"/>
              <a:t>, </a:t>
            </a:r>
          </a:p>
          <a:p>
            <a:pPr marL="0" indent="0">
              <a:buNone/>
            </a:pPr>
            <a:r>
              <a:rPr lang="en-US" altLang="zh-TW" sz="2000" dirty="0"/>
              <a:t>Gather together, </a:t>
            </a:r>
          </a:p>
          <a:p>
            <a:pPr marL="0" indent="0">
              <a:buNone/>
            </a:pPr>
            <a:r>
              <a:rPr lang="en-US" altLang="zh-TW" sz="2000" dirty="0" err="1"/>
              <a:t>eleanor</a:t>
            </a:r>
            <a:r>
              <a:rPr lang="en-US" altLang="zh-TW" sz="2000" dirty="0"/>
              <a:t> </a:t>
            </a:r>
            <a:r>
              <a:rPr lang="en-US" altLang="zh-TW" sz="2000" dirty="0" err="1"/>
              <a:t>rigby</a:t>
            </a:r>
            <a:r>
              <a:rPr lang="en-US" altLang="zh-TW" sz="2000" dirty="0"/>
              <a:t>, </a:t>
            </a:r>
          </a:p>
          <a:p>
            <a:pPr marL="0" indent="0">
              <a:buNone/>
            </a:pPr>
            <a:r>
              <a:rPr lang="en-US" altLang="zh-TW" sz="2000" dirty="0"/>
              <a:t>two weeks ago, </a:t>
            </a:r>
          </a:p>
          <a:p>
            <a:pPr marL="0" indent="0">
              <a:buNone/>
            </a:pPr>
            <a:r>
              <a:rPr lang="en-US" altLang="zh-TW" sz="2000" dirty="0" err="1"/>
              <a:t>lucy</a:t>
            </a:r>
            <a:r>
              <a:rPr lang="en-US" altLang="zh-TW" sz="2000" dirty="0"/>
              <a:t> in the sky with diamonds, </a:t>
            </a:r>
          </a:p>
          <a:p>
            <a:pPr marL="0" indent="0">
              <a:buNone/>
            </a:pPr>
            <a:r>
              <a:rPr lang="en-US" altLang="zh-TW" sz="2000" dirty="0"/>
              <a:t>strawberry ﬁelds forever, </a:t>
            </a:r>
          </a:p>
          <a:p>
            <a:pPr marL="0" indent="0">
              <a:buNone/>
            </a:pPr>
            <a:r>
              <a:rPr lang="en-US" altLang="zh-TW" sz="2000" dirty="0"/>
              <a:t>something else, </a:t>
            </a:r>
          </a:p>
          <a:p>
            <a:pPr marL="0" indent="0">
              <a:buNone/>
            </a:pPr>
            <a:r>
              <a:rPr lang="en-US" altLang="zh-TW" sz="2000" dirty="0"/>
              <a:t>here comes the sun, </a:t>
            </a:r>
          </a:p>
          <a:p>
            <a:pPr marL="0" indent="0">
              <a:buNone/>
            </a:pPr>
            <a:r>
              <a:rPr lang="en-US" altLang="zh-TW" sz="2000" dirty="0"/>
              <a:t>lovely </a:t>
            </a:r>
            <a:r>
              <a:rPr lang="en-US" altLang="zh-TW" sz="2000" dirty="0" err="1"/>
              <a:t>rita</a:t>
            </a:r>
            <a:r>
              <a:rPr lang="en-US" altLang="zh-TW" sz="2000" dirty="0" smtClean="0"/>
              <a:t>.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79806" y="1340841"/>
            <a:ext cx="309634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2400" dirty="0" smtClean="0"/>
              <a:t>Candidate phrase fillers of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TW" sz="2400" dirty="0" smtClean="0"/>
              <a:t>“lyrics of       </a:t>
            </a:r>
            <a:r>
              <a:rPr lang="en-US" altLang="zh-TW" sz="2400" dirty="0" err="1" smtClean="0"/>
              <a:t>beatles</a:t>
            </a:r>
            <a:r>
              <a:rPr lang="en-US" altLang="zh-TW" sz="2400" dirty="0" smtClean="0"/>
              <a:t> :”</a:t>
            </a:r>
          </a:p>
        </p:txBody>
      </p:sp>
      <p:sp>
        <p:nvSpPr>
          <p:cNvPr id="6" name="五角星形 5"/>
          <p:cNvSpPr/>
          <p:nvPr/>
        </p:nvSpPr>
        <p:spPr>
          <a:xfrm>
            <a:off x="1674154" y="1733989"/>
            <a:ext cx="172995" cy="1619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200"/>
          </a:p>
        </p:txBody>
      </p:sp>
      <p:sp>
        <p:nvSpPr>
          <p:cNvPr id="7" name="文字方塊 6"/>
          <p:cNvSpPr txBox="1"/>
          <p:nvPr/>
        </p:nvSpPr>
        <p:spPr>
          <a:xfrm>
            <a:off x="662666" y="199472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Unfiltered list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860032" y="1339770"/>
            <a:ext cx="3096344" cy="475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dirty="0"/>
              <a:t>“lyrics the </a:t>
            </a:r>
            <a:r>
              <a:rPr lang="en-US" altLang="zh-TW" sz="2400" dirty="0" err="1" smtClean="0"/>
              <a:t>beatles</a:t>
            </a:r>
            <a:r>
              <a:rPr lang="en-US" altLang="zh-TW" sz="2400" dirty="0" smtClean="0"/>
              <a:t>        ”</a:t>
            </a:r>
          </a:p>
        </p:txBody>
      </p:sp>
      <p:sp>
        <p:nvSpPr>
          <p:cNvPr id="9" name="五角星形 8"/>
          <p:cNvSpPr/>
          <p:nvPr/>
        </p:nvSpPr>
        <p:spPr>
          <a:xfrm>
            <a:off x="7285310" y="1453866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952548" y="1758178"/>
            <a:ext cx="298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eleanor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rigby</a:t>
            </a:r>
            <a:endParaRPr lang="en-US" altLang="zh-TW" dirty="0" smtClean="0"/>
          </a:p>
          <a:p>
            <a:r>
              <a:rPr lang="en-US" altLang="zh-TW" dirty="0" err="1" smtClean="0"/>
              <a:t>lucy</a:t>
            </a:r>
            <a:r>
              <a:rPr lang="en-US" altLang="zh-TW" dirty="0" smtClean="0"/>
              <a:t> </a:t>
            </a:r>
            <a:r>
              <a:rPr lang="en-US" altLang="zh-TW" dirty="0"/>
              <a:t>in the sky </a:t>
            </a:r>
            <a:r>
              <a:rPr lang="en-US" altLang="zh-TW" dirty="0" smtClean="0"/>
              <a:t>with diamonds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860032" y="1339770"/>
            <a:ext cx="3240360" cy="106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4902906" y="2594824"/>
            <a:ext cx="3096344" cy="119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400" dirty="0" smtClean="0"/>
              <a:t>“</a:t>
            </a:r>
            <a:r>
              <a:rPr lang="en-US" altLang="zh-TW" sz="2400" dirty="0" err="1" smtClean="0"/>
              <a:t>beatles</a:t>
            </a:r>
            <a:r>
              <a:rPr lang="en-US" altLang="zh-TW" sz="2400" dirty="0" smtClean="0"/>
              <a:t>  </a:t>
            </a:r>
            <a:r>
              <a:rPr lang="en-US" altLang="zh-TW" sz="2400" dirty="0"/>
              <a:t>lyrics</a:t>
            </a:r>
            <a:r>
              <a:rPr lang="en-US" altLang="zh-TW" sz="2400" dirty="0" smtClean="0"/>
              <a:t>        ”</a:t>
            </a:r>
          </a:p>
          <a:p>
            <a:pPr marL="0" indent="0">
              <a:buNone/>
            </a:pPr>
            <a:r>
              <a:rPr lang="en-US" altLang="zh-TW" sz="1800" dirty="0"/>
              <a:t>lovely </a:t>
            </a:r>
            <a:r>
              <a:rPr lang="en-US" altLang="zh-TW" sz="1800" dirty="0" err="1" smtClean="0"/>
              <a:t>rita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here comes the </a:t>
            </a:r>
            <a:r>
              <a:rPr lang="en-US" altLang="zh-TW" sz="1800" dirty="0" smtClean="0"/>
              <a:t>sun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2400" dirty="0" smtClean="0"/>
          </a:p>
        </p:txBody>
      </p:sp>
      <p:sp>
        <p:nvSpPr>
          <p:cNvPr id="14" name="五角星形 13"/>
          <p:cNvSpPr/>
          <p:nvPr/>
        </p:nvSpPr>
        <p:spPr>
          <a:xfrm>
            <a:off x="6948264" y="2708920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883782" y="2647686"/>
            <a:ext cx="3240360" cy="106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4283968" y="5085184"/>
            <a:ext cx="9566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336196" y="438735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F</a:t>
            </a:r>
            <a:r>
              <a:rPr lang="en-US" altLang="zh-TW" dirty="0" smtClean="0">
                <a:solidFill>
                  <a:srgbClr val="00B050"/>
                </a:solidFill>
              </a:rPr>
              <a:t>iltered list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96734" y="4798684"/>
            <a:ext cx="2991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eleanor</a:t>
            </a:r>
            <a:r>
              <a:rPr lang="en-US" altLang="zh-TW" dirty="0"/>
              <a:t> </a:t>
            </a:r>
            <a:r>
              <a:rPr lang="en-US" altLang="zh-TW" dirty="0" err="1"/>
              <a:t>rigby</a:t>
            </a:r>
            <a:endParaRPr lang="en-US" altLang="zh-TW" dirty="0"/>
          </a:p>
          <a:p>
            <a:r>
              <a:rPr lang="en-US" altLang="zh-TW" dirty="0" err="1"/>
              <a:t>lucy</a:t>
            </a:r>
            <a:r>
              <a:rPr lang="en-US" altLang="zh-TW" dirty="0"/>
              <a:t> in the sky with </a:t>
            </a:r>
            <a:r>
              <a:rPr lang="en-US" altLang="zh-TW" dirty="0" smtClean="0"/>
              <a:t>diamonds</a:t>
            </a:r>
          </a:p>
          <a:p>
            <a:r>
              <a:rPr lang="en-US" altLang="zh-TW" dirty="0"/>
              <a:t>lovely </a:t>
            </a:r>
            <a:r>
              <a:rPr lang="en-US" altLang="zh-TW" dirty="0" err="1"/>
              <a:t>rita</a:t>
            </a:r>
            <a:endParaRPr lang="en-US" altLang="zh-TW" dirty="0"/>
          </a:p>
          <a:p>
            <a:r>
              <a:rPr lang="en-US" altLang="zh-TW" dirty="0"/>
              <a:t>here comes the </a:t>
            </a:r>
            <a:r>
              <a:rPr lang="en-US" altLang="zh-TW" dirty="0" smtClean="0"/>
              <a:t>sun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5286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Data Sources: The experiments rely on a random sample of </a:t>
            </a:r>
            <a:r>
              <a:rPr lang="en-US" altLang="zh-TW" dirty="0" smtClean="0"/>
              <a:t>around 100 </a:t>
            </a:r>
            <a:r>
              <a:rPr lang="en-US" altLang="zh-TW" dirty="0"/>
              <a:t>million </a:t>
            </a:r>
            <a:r>
              <a:rPr lang="en-US" altLang="zh-TW" dirty="0" smtClean="0"/>
              <a:t>fully-</a:t>
            </a:r>
            <a:r>
              <a:rPr lang="en-US" altLang="zh-TW" dirty="0" err="1" smtClean="0"/>
              <a:t>anonymized</a:t>
            </a:r>
            <a:r>
              <a:rPr lang="en-US" altLang="zh-TW" dirty="0" smtClean="0"/>
              <a:t> </a:t>
            </a:r>
            <a:r>
              <a:rPr lang="en-US" altLang="zh-TW" dirty="0"/>
              <a:t>queries in English submitted </a:t>
            </a:r>
            <a:r>
              <a:rPr lang="en-US" altLang="zh-TW" dirty="0" smtClean="0"/>
              <a:t>by Web users </a:t>
            </a:r>
            <a:r>
              <a:rPr lang="en-US" altLang="zh-TW" dirty="0"/>
              <a:t>to </a:t>
            </a:r>
            <a:r>
              <a:rPr lang="en-US" altLang="zh-TW" dirty="0" smtClean="0"/>
              <a:t>Google </a:t>
            </a:r>
            <a:r>
              <a:rPr lang="en-US" altLang="zh-TW" dirty="0"/>
              <a:t>in 2010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A phrase similarity repository is </a:t>
            </a:r>
            <a:r>
              <a:rPr lang="en-US" altLang="zh-TW" dirty="0" smtClean="0"/>
              <a:t>available.</a:t>
            </a:r>
          </a:p>
          <a:p>
            <a:pPr lvl="1"/>
            <a:r>
              <a:rPr lang="en-US" altLang="zh-TW" dirty="0" smtClean="0"/>
              <a:t>Derived from </a:t>
            </a:r>
            <a:r>
              <a:rPr lang="en-US" altLang="zh-TW" dirty="0"/>
              <a:t>unstructured text available within a sample </a:t>
            </a:r>
            <a:r>
              <a:rPr lang="en-US" altLang="zh-TW" dirty="0" smtClean="0"/>
              <a:t>of around </a:t>
            </a:r>
            <a:r>
              <a:rPr lang="en-US" altLang="zh-TW" dirty="0"/>
              <a:t>200 million documents in English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repository </a:t>
            </a:r>
            <a:r>
              <a:rPr lang="en-US" altLang="zh-TW" dirty="0" smtClean="0"/>
              <a:t>provides data </a:t>
            </a:r>
            <a:r>
              <a:rPr lang="en-US" altLang="zh-TW" dirty="0"/>
              <a:t>for each of around 1 million phrases that occur as </a:t>
            </a:r>
            <a:r>
              <a:rPr lang="en-US" altLang="zh-TW" dirty="0" smtClean="0"/>
              <a:t>full-length queries </a:t>
            </a:r>
            <a:r>
              <a:rPr lang="en-US" altLang="zh-TW" dirty="0"/>
              <a:t>in the input query logs.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It contains </a:t>
            </a:r>
            <a:r>
              <a:rPr lang="en-US" altLang="zh-TW" dirty="0"/>
              <a:t>ranked lists of the </a:t>
            </a:r>
            <a:r>
              <a:rPr lang="en-US" altLang="zh-TW" dirty="0" smtClean="0"/>
              <a:t>top 200 </a:t>
            </a:r>
            <a:r>
              <a:rPr lang="en-US" altLang="zh-TW" dirty="0"/>
              <a:t>phrases </a:t>
            </a:r>
            <a:r>
              <a:rPr lang="en-US" altLang="zh-TW" dirty="0" smtClean="0"/>
              <a:t>computed </a:t>
            </a:r>
            <a:r>
              <a:rPr lang="en-US" altLang="zh-TW" dirty="0"/>
              <a:t>to be the most </a:t>
            </a:r>
            <a:r>
              <a:rPr lang="en-US" altLang="zh-TW" dirty="0" err="1"/>
              <a:t>distributionally</a:t>
            </a:r>
            <a:r>
              <a:rPr lang="en-US" altLang="zh-TW" dirty="0"/>
              <a:t> </a:t>
            </a:r>
            <a:r>
              <a:rPr lang="en-US" altLang="zh-TW" dirty="0" smtClean="0"/>
              <a:t>similar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3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Relative Coverage for Inferred Queries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Left graph :  the distribution </a:t>
            </a:r>
            <a:r>
              <a:rPr lang="en-US" altLang="zh-TW" dirty="0" smtClean="0"/>
              <a:t>of unique </a:t>
            </a:r>
            <a:r>
              <a:rPr lang="en-US" altLang="zh-TW" dirty="0"/>
              <a:t>queries over query length in the input query logs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Middle graph : the distribution of </a:t>
            </a:r>
            <a:r>
              <a:rPr lang="en-US" altLang="zh-TW" dirty="0" smtClean="0"/>
              <a:t>original </a:t>
            </a:r>
            <a:r>
              <a:rPr lang="en-US" altLang="zh-TW" dirty="0"/>
              <a:t>queries that contribute to the creation of any </a:t>
            </a:r>
            <a:r>
              <a:rPr lang="en-US" altLang="zh-TW" dirty="0" smtClean="0"/>
              <a:t>query template </a:t>
            </a:r>
            <a:r>
              <a:rPr lang="en-US" altLang="zh-TW" dirty="0"/>
              <a:t>and one of its known ﬁllers. </a:t>
            </a:r>
            <a:endParaRPr lang="en-US" altLang="zh-TW" dirty="0" smtClean="0"/>
          </a:p>
          <a:p>
            <a:pPr lvl="1"/>
            <a:r>
              <a:rPr lang="en-US" altLang="zh-TW" dirty="0"/>
              <a:t>Right graph : is for inferred ﬁltered queries, </a:t>
            </a:r>
            <a:r>
              <a:rPr lang="en-US" altLang="zh-TW" dirty="0" smtClean="0"/>
              <a:t>which do </a:t>
            </a:r>
            <a:r>
              <a:rPr lang="en-US" altLang="zh-TW" dirty="0"/>
              <a:t>not include any of the original queries among them.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6" y="2696288"/>
            <a:ext cx="8943777" cy="301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4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Relative Coverage for Inferred Phrase Fillers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the coverage over all </a:t>
            </a:r>
            <a:r>
              <a:rPr lang="en-US" altLang="zh-TW" dirty="0" smtClean="0"/>
              <a:t>query templates</a:t>
            </a:r>
            <a:r>
              <a:rPr lang="en-US" altLang="zh-TW" dirty="0"/>
              <a:t>, computed as the percentage of known ﬁllers that </a:t>
            </a:r>
            <a:r>
              <a:rPr lang="en-US" altLang="zh-TW" dirty="0" smtClean="0"/>
              <a:t>occur among </a:t>
            </a:r>
            <a:r>
              <a:rPr lang="en-US" altLang="zh-TW" dirty="0"/>
              <a:t>inferred ﬁllers.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4922"/>
            <a:ext cx="5616624" cy="678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838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a random sample of 800 TREC questions </a:t>
            </a:r>
            <a:r>
              <a:rPr lang="en-US" altLang="zh-TW" dirty="0" smtClean="0"/>
              <a:t>is manually </a:t>
            </a:r>
            <a:r>
              <a:rPr lang="en-US" altLang="zh-TW" dirty="0"/>
              <a:t>inspected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resulting question templates would be so general</a:t>
            </a:r>
          </a:p>
          <a:p>
            <a:pPr lvl="2"/>
            <a:r>
              <a:rPr lang="en-US" altLang="zh-TW" dirty="0" smtClean="0"/>
              <a:t>What is a fuel cell? (158)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question is too specific to </a:t>
            </a:r>
            <a:r>
              <a:rPr lang="en-US" altLang="zh-TW" dirty="0" smtClean="0"/>
              <a:t>generate any </a:t>
            </a:r>
            <a:r>
              <a:rPr lang="en-US" altLang="zh-TW" dirty="0"/>
              <a:t>new queries from its possible </a:t>
            </a:r>
            <a:r>
              <a:rPr lang="en-US" altLang="zh-TW" dirty="0" smtClean="0"/>
              <a:t>templates</a:t>
            </a:r>
          </a:p>
          <a:p>
            <a:pPr lvl="2"/>
            <a:r>
              <a:rPr lang="en-US" altLang="zh-TW" dirty="0" smtClean="0"/>
              <a:t>In </a:t>
            </a:r>
            <a:r>
              <a:rPr lang="en-US" altLang="zh-TW" dirty="0"/>
              <a:t>what year did </a:t>
            </a:r>
            <a:r>
              <a:rPr lang="en-US" altLang="zh-TW" dirty="0" err="1"/>
              <a:t>joe</a:t>
            </a:r>
            <a:r>
              <a:rPr lang="en-US" altLang="zh-TW" dirty="0"/>
              <a:t> </a:t>
            </a:r>
            <a:r>
              <a:rPr lang="en-US" altLang="zh-TW" dirty="0" err="1"/>
              <a:t>dimaggio</a:t>
            </a:r>
            <a:r>
              <a:rPr lang="en-US" altLang="zh-TW" dirty="0"/>
              <a:t> compile </a:t>
            </a:r>
            <a:r>
              <a:rPr lang="en-US" altLang="zh-TW" dirty="0" smtClean="0"/>
              <a:t>his 56-game </a:t>
            </a:r>
            <a:r>
              <a:rPr lang="en-US" altLang="zh-TW" dirty="0"/>
              <a:t>hitting </a:t>
            </a:r>
            <a:r>
              <a:rPr lang="en-US" altLang="zh-TW" dirty="0" smtClean="0"/>
              <a:t>streak? (139)</a:t>
            </a:r>
          </a:p>
          <a:p>
            <a:pPr lvl="1"/>
            <a:r>
              <a:rPr lang="en-US" altLang="zh-TW" dirty="0" smtClean="0"/>
              <a:t>Other questions</a:t>
            </a:r>
          </a:p>
          <a:p>
            <a:r>
              <a:rPr lang="en-US" altLang="zh-TW" dirty="0"/>
              <a:t>A total of 503 of the 800 </a:t>
            </a:r>
            <a:r>
              <a:rPr lang="en-US" altLang="zh-TW" dirty="0" smtClean="0"/>
              <a:t>questions are </a:t>
            </a:r>
            <a:r>
              <a:rPr lang="en-US" altLang="zh-TW" dirty="0"/>
              <a:t>thus converted into 457 unique question templates.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7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Generating new queries</a:t>
            </a:r>
          </a:p>
          <a:p>
            <a:pPr lvl="1"/>
            <a:r>
              <a:rPr lang="en-US" altLang="zh-TW" dirty="0" smtClean="0"/>
              <a:t>Aggregation into </a:t>
            </a:r>
            <a:r>
              <a:rPr lang="en-US" altLang="zh-TW" dirty="0"/>
              <a:t>q</a:t>
            </a:r>
            <a:r>
              <a:rPr lang="en-US" altLang="zh-TW" dirty="0" smtClean="0"/>
              <a:t>uery templates</a:t>
            </a:r>
          </a:p>
          <a:p>
            <a:pPr lvl="1"/>
            <a:r>
              <a:rPr lang="en-US" altLang="zh-TW" dirty="0" smtClean="0"/>
              <a:t>Generation of candidate phrase fillers</a:t>
            </a:r>
          </a:p>
          <a:p>
            <a:pPr lvl="1"/>
            <a:r>
              <a:rPr lang="en-US" altLang="zh-TW" dirty="0" smtClean="0"/>
              <a:t>Filtering of candidate phrase fillers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1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1026" name="Picture 2" descr="C:\Users\Maktub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3" y="1634544"/>
            <a:ext cx="9088120" cy="400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1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Quality of Inferred </a:t>
            </a:r>
            <a:r>
              <a:rPr lang="en-US" altLang="zh-TW" b="1" dirty="0" smtClean="0"/>
              <a:t>Queries</a:t>
            </a:r>
          </a:p>
          <a:p>
            <a:pPr lvl="1"/>
            <a:r>
              <a:rPr lang="en-US" altLang="zh-TW" dirty="0"/>
              <a:t>Each phrase is manually assigned a </a:t>
            </a:r>
            <a:r>
              <a:rPr lang="en-US" altLang="zh-TW" dirty="0" smtClean="0"/>
              <a:t>correctness label </a:t>
            </a:r>
            <a:r>
              <a:rPr lang="en-US" altLang="zh-TW" dirty="0"/>
              <a:t>within its respective query </a:t>
            </a:r>
            <a:r>
              <a:rPr lang="en-US" altLang="zh-TW" dirty="0" smtClean="0"/>
              <a:t>template</a:t>
            </a:r>
            <a:endParaRPr lang="en-US" altLang="zh-TW" dirty="0"/>
          </a:p>
          <a:p>
            <a:pPr lvl="2"/>
            <a:r>
              <a:rPr lang="en-US" altLang="zh-TW" i="1" dirty="0" smtClean="0"/>
              <a:t>Correct</a:t>
            </a:r>
            <a:r>
              <a:rPr lang="en-US" altLang="zh-TW" dirty="0" smtClean="0"/>
              <a:t> : it </a:t>
            </a:r>
            <a:r>
              <a:rPr lang="en-US" altLang="zh-TW" dirty="0"/>
              <a:t>is a meaningful filler of the </a:t>
            </a:r>
            <a:r>
              <a:rPr lang="en-US" altLang="zh-TW" dirty="0" smtClean="0"/>
              <a:t>template</a:t>
            </a:r>
          </a:p>
          <a:p>
            <a:pPr lvl="2"/>
            <a:r>
              <a:rPr lang="en-US" altLang="zh-TW" i="1" dirty="0" smtClean="0"/>
              <a:t>Okay</a:t>
            </a:r>
            <a:r>
              <a:rPr lang="en-US" altLang="zh-TW" dirty="0" smtClean="0"/>
              <a:t> : it </a:t>
            </a:r>
            <a:r>
              <a:rPr lang="en-US" altLang="zh-TW" dirty="0"/>
              <a:t>refers to a concept that would be a meaningful filler but </a:t>
            </a:r>
            <a:r>
              <a:rPr lang="en-US" altLang="zh-TW" dirty="0" smtClean="0"/>
              <a:t>as it </a:t>
            </a:r>
            <a:r>
              <a:rPr lang="en-US" altLang="zh-TW" dirty="0"/>
              <a:t>stands grammatically disagrees with the </a:t>
            </a:r>
            <a:r>
              <a:rPr lang="en-US" altLang="zh-TW" dirty="0" smtClean="0"/>
              <a:t>template</a:t>
            </a:r>
          </a:p>
          <a:p>
            <a:pPr lvl="2"/>
            <a:r>
              <a:rPr lang="en-US" altLang="zh-TW" i="1" dirty="0" smtClean="0"/>
              <a:t>Misspelled</a:t>
            </a:r>
            <a:r>
              <a:rPr lang="en-US" altLang="zh-TW" dirty="0" smtClean="0"/>
              <a:t> : it </a:t>
            </a:r>
            <a:r>
              <a:rPr lang="en-US" altLang="zh-TW" dirty="0"/>
              <a:t>is a meaningful filler but is </a:t>
            </a:r>
            <a:r>
              <a:rPr lang="en-US" altLang="zh-TW" dirty="0" smtClean="0"/>
              <a:t>misspelled</a:t>
            </a:r>
          </a:p>
          <a:p>
            <a:pPr lvl="2"/>
            <a:r>
              <a:rPr lang="en-US" altLang="zh-TW" i="1" dirty="0" smtClean="0"/>
              <a:t>Wrong </a:t>
            </a:r>
            <a:r>
              <a:rPr lang="en-US" altLang="zh-TW" dirty="0" smtClean="0"/>
              <a:t>: </a:t>
            </a:r>
            <a:r>
              <a:rPr lang="en-US" altLang="zh-TW" dirty="0"/>
              <a:t>it is not </a:t>
            </a:r>
            <a:r>
              <a:rPr lang="en-US" altLang="zh-TW" dirty="0" smtClean="0"/>
              <a:t>a meaningful </a:t>
            </a:r>
            <a:r>
              <a:rPr lang="en-US" altLang="zh-TW" dirty="0"/>
              <a:t>filler.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76875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2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3088"/>
            <a:ext cx="7016286" cy="410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9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Redundancy </a:t>
            </a:r>
            <a:r>
              <a:rPr lang="en-US" altLang="zh-TW" dirty="0"/>
              <a:t>within Web search queries allows </a:t>
            </a:r>
            <a:r>
              <a:rPr lang="en-US" altLang="zh-TW" dirty="0" smtClean="0"/>
              <a:t>for the </a:t>
            </a:r>
            <a:r>
              <a:rPr lang="en-US" altLang="zh-TW" dirty="0"/>
              <a:t>generation of not-yet-submitted queries that correspond to </a:t>
            </a:r>
            <a:r>
              <a:rPr lang="en-US" altLang="zh-TW" dirty="0" smtClean="0"/>
              <a:t>meaningful user </a:t>
            </a:r>
            <a:r>
              <a:rPr lang="en-US" altLang="zh-TW" dirty="0"/>
              <a:t>information needs.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analysis of query </a:t>
            </a:r>
            <a:r>
              <a:rPr lang="en-US" altLang="zh-TW" dirty="0" smtClean="0"/>
              <a:t>logs is </a:t>
            </a:r>
            <a:r>
              <a:rPr lang="en-US" altLang="zh-TW" dirty="0"/>
              <a:t>limited to queries considered in isolation from one another; </a:t>
            </a:r>
            <a:r>
              <a:rPr lang="en-US" altLang="zh-TW" dirty="0" smtClean="0"/>
              <a:t>no search-result </a:t>
            </a:r>
            <a:r>
              <a:rPr lang="en-US" altLang="zh-TW" dirty="0"/>
              <a:t>clicks or query sessions are needed.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1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dirty="0" smtClean="0"/>
              <a:t>ntroduces </a:t>
            </a:r>
            <a:r>
              <a:rPr lang="en-US" altLang="zh-TW" dirty="0"/>
              <a:t>a method for automatically inferring </a:t>
            </a:r>
            <a:r>
              <a:rPr lang="en-US" altLang="zh-TW" dirty="0" smtClean="0"/>
              <a:t>meaningful</a:t>
            </a:r>
            <a:r>
              <a:rPr lang="en-US" altLang="zh-TW" dirty="0"/>
              <a:t>, not-yet-submitted queries.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440264" cy="515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右箭號 4"/>
          <p:cNvSpPr/>
          <p:nvPr/>
        </p:nvSpPr>
        <p:spPr>
          <a:xfrm>
            <a:off x="4283968" y="3916873"/>
            <a:ext cx="1008112" cy="664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580112" y="4079182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Known queries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29819" y="5229200"/>
            <a:ext cx="348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Others’ query log recommendation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23197" y="5733256"/>
            <a:ext cx="4255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If the query isn’t in the known queries </a:t>
            </a:r>
            <a:r>
              <a:rPr lang="en-US" altLang="zh-TW" dirty="0" smtClean="0">
                <a:solidFill>
                  <a:srgbClr val="FF0000"/>
                </a:solidFill>
              </a:rPr>
              <a:t>set 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5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</a:p>
          <a:p>
            <a:pPr lvl="1"/>
            <a:r>
              <a:rPr lang="en-US" altLang="zh-TW" dirty="0"/>
              <a:t>enrich the sets of </a:t>
            </a:r>
            <a:r>
              <a:rPr lang="en-US" altLang="zh-TW" dirty="0" smtClean="0"/>
              <a:t>queries displayed </a:t>
            </a:r>
            <a:r>
              <a:rPr lang="en-US" altLang="zh-TW" dirty="0"/>
              <a:t>as potential completions based on what Web search </a:t>
            </a:r>
            <a:r>
              <a:rPr lang="en-US" altLang="zh-TW" dirty="0" smtClean="0"/>
              <a:t>users have </a:t>
            </a:r>
            <a:r>
              <a:rPr lang="en-US" altLang="zh-TW" dirty="0"/>
              <a:t>typed so far, reducing the time to search </a:t>
            </a:r>
            <a:r>
              <a:rPr lang="en-US" altLang="zh-TW" dirty="0" smtClean="0"/>
              <a:t>result.</a:t>
            </a:r>
          </a:p>
          <a:p>
            <a:pPr lvl="1"/>
            <a:r>
              <a:rPr lang="en-US" altLang="zh-TW" dirty="0" smtClean="0"/>
              <a:t>Benefit for natural-language QA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545880" y="1740665"/>
            <a:ext cx="2088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Q1</a:t>
            </a:r>
          </a:p>
          <a:p>
            <a:r>
              <a:rPr lang="en-US" altLang="zh-TW" dirty="0" smtClean="0"/>
              <a:t>Q2</a:t>
            </a:r>
          </a:p>
          <a:p>
            <a:r>
              <a:rPr lang="en-US" altLang="zh-TW" dirty="0" smtClean="0"/>
              <a:t>Q3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860757" y="1308617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query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>
            <a:off x="2225376" y="1884681"/>
            <a:ext cx="23448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2220727" y="2199488"/>
            <a:ext cx="23494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2220727" y="2281269"/>
            <a:ext cx="2417938" cy="208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014948" y="4404961"/>
            <a:ext cx="3150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altLang="zh-TW" dirty="0"/>
              <a:t>“lyrics of hey </a:t>
            </a:r>
            <a:r>
              <a:rPr lang="en-US" altLang="zh-TW" dirty="0" err="1"/>
              <a:t>jude</a:t>
            </a:r>
            <a:r>
              <a:rPr lang="en-US" altLang="zh-TW" dirty="0"/>
              <a:t> </a:t>
            </a:r>
            <a:r>
              <a:rPr lang="en-US" altLang="zh-TW" dirty="0" err="1"/>
              <a:t>beatles</a:t>
            </a:r>
            <a:r>
              <a:rPr lang="en-US" altLang="zh-TW" dirty="0"/>
              <a:t>”</a:t>
            </a:r>
          </a:p>
          <a:p>
            <a:pPr marL="0" lvl="1" indent="0">
              <a:buNone/>
            </a:pPr>
            <a:r>
              <a:rPr lang="en-US" altLang="zh-TW" dirty="0"/>
              <a:t>“lyrics of come together </a:t>
            </a:r>
            <a:r>
              <a:rPr lang="en-US" altLang="zh-TW" dirty="0" err="1"/>
              <a:t>beatles</a:t>
            </a:r>
            <a:r>
              <a:rPr lang="en-US" altLang="zh-TW" dirty="0"/>
              <a:t>”</a:t>
            </a:r>
          </a:p>
          <a:p>
            <a:pPr marL="0" lvl="1" indent="0">
              <a:buNone/>
            </a:pPr>
            <a:r>
              <a:rPr lang="en-US" altLang="zh-TW" dirty="0"/>
              <a:t>“lyrics of yesterday </a:t>
            </a:r>
            <a:r>
              <a:rPr lang="en-US" altLang="zh-TW" dirty="0" err="1"/>
              <a:t>beatles</a:t>
            </a:r>
            <a:r>
              <a:rPr lang="en-US" altLang="zh-TW" dirty="0"/>
              <a:t>”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4858248" y="2047705"/>
            <a:ext cx="166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Query template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769133" y="4446017"/>
            <a:ext cx="21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lyrics of           </a:t>
            </a:r>
            <a:r>
              <a:rPr lang="en-US" altLang="zh-TW" dirty="0" err="1" smtClean="0"/>
              <a:t>beatles</a:t>
            </a:r>
            <a:endParaRPr lang="zh-TW" altLang="en-US" dirty="0"/>
          </a:p>
        </p:txBody>
      </p:sp>
      <p:sp>
        <p:nvSpPr>
          <p:cNvPr id="31" name="五角星形 30"/>
          <p:cNvSpPr/>
          <p:nvPr/>
        </p:nvSpPr>
        <p:spPr>
          <a:xfrm>
            <a:off x="5753563" y="4516383"/>
            <a:ext cx="20517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4870025" y="4906201"/>
            <a:ext cx="3890102" cy="369332"/>
            <a:chOff x="2367603" y="5806708"/>
            <a:chExt cx="3890102" cy="369332"/>
          </a:xfrm>
        </p:grpSpPr>
        <p:sp>
          <p:nvSpPr>
            <p:cNvPr id="34" name="五角星形 33"/>
            <p:cNvSpPr/>
            <p:nvPr/>
          </p:nvSpPr>
          <p:spPr>
            <a:xfrm>
              <a:off x="2367603" y="5888949"/>
              <a:ext cx="205172" cy="2286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2569388" y="5806708"/>
              <a:ext cx="3688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:{yesterday, hey </a:t>
              </a:r>
              <a:r>
                <a:rPr lang="en-US" altLang="zh-TW" dirty="0" err="1" smtClean="0"/>
                <a:t>jude</a:t>
              </a:r>
              <a:r>
                <a:rPr lang="en-US" altLang="zh-TW" dirty="0" smtClean="0"/>
                <a:t>, come together}</a:t>
              </a:r>
              <a:endParaRPr lang="zh-TW" altLang="en-US" dirty="0"/>
            </a:p>
          </p:txBody>
        </p:sp>
      </p:grpSp>
      <p:cxnSp>
        <p:nvCxnSpPr>
          <p:cNvPr id="39" name="直線單箭頭接點 38"/>
          <p:cNvCxnSpPr>
            <a:stCxn id="30" idx="0"/>
          </p:cNvCxnSpPr>
          <p:nvPr/>
        </p:nvCxnSpPr>
        <p:spPr>
          <a:xfrm flipV="1">
            <a:off x="5854270" y="4048989"/>
            <a:ext cx="1879" cy="397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/>
          <p:cNvSpPr txBox="1"/>
          <p:nvPr/>
        </p:nvSpPr>
        <p:spPr>
          <a:xfrm>
            <a:off x="5096774" y="357730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Known phrase</a:t>
            </a:r>
            <a:endParaRPr lang="zh-TW" altLang="en-US" dirty="0"/>
          </a:p>
        </p:txBody>
      </p:sp>
      <p:sp>
        <p:nvSpPr>
          <p:cNvPr id="41" name="向下箭號 40"/>
          <p:cNvSpPr/>
          <p:nvPr/>
        </p:nvSpPr>
        <p:spPr>
          <a:xfrm>
            <a:off x="6028270" y="5517232"/>
            <a:ext cx="986124" cy="620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5490088" y="6196662"/>
            <a:ext cx="206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Expand and filtering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Generating new </a:t>
            </a:r>
            <a:r>
              <a:rPr lang="en-US" altLang="zh-TW" dirty="0" smtClean="0"/>
              <a:t>queries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eﬁnitions</a:t>
            </a:r>
            <a:r>
              <a:rPr lang="en-US" altLang="zh-TW" dirty="0"/>
              <a:t>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b="1" dirty="0"/>
              <a:t>query Q </a:t>
            </a:r>
            <a:r>
              <a:rPr lang="en-US" altLang="zh-TW" dirty="0"/>
              <a:t>is a sequence of tokens Q=[</a:t>
            </a:r>
            <a:r>
              <a:rPr lang="en-US" altLang="zh-TW" dirty="0" smtClean="0"/>
              <a:t>q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,q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…,q</a:t>
            </a:r>
            <a:r>
              <a:rPr lang="en-US" altLang="zh-TW" baseline="-25000" dirty="0"/>
              <a:t>i</a:t>
            </a:r>
            <a:r>
              <a:rPr lang="en-US" altLang="zh-TW" dirty="0" smtClean="0"/>
              <a:t>,...</a:t>
            </a:r>
            <a:r>
              <a:rPr lang="en-US" altLang="zh-TW" dirty="0" err="1" smtClean="0"/>
              <a:t>q</a:t>
            </a:r>
            <a:r>
              <a:rPr lang="en-US" altLang="zh-TW" baseline="-25000" dirty="0" err="1"/>
              <a:t>NQ</a:t>
            </a:r>
            <a:r>
              <a:rPr lang="en-US" altLang="zh-TW" dirty="0" smtClean="0"/>
              <a:t>], </a:t>
            </a:r>
            <a:r>
              <a:rPr lang="en-US" altLang="zh-TW" dirty="0"/>
              <a:t>submitted as a search query by Web users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A </a:t>
            </a:r>
            <a:r>
              <a:rPr lang="en-US" altLang="zh-TW" b="1" dirty="0"/>
              <a:t>query template T </a:t>
            </a:r>
            <a:r>
              <a:rPr lang="en-US" altLang="zh-TW" dirty="0"/>
              <a:t>is a generalization of a set of queries </a:t>
            </a:r>
            <a:r>
              <a:rPr lang="en-US" altLang="zh-TW" dirty="0" smtClean="0"/>
              <a:t>that share </a:t>
            </a:r>
            <a:r>
              <a:rPr lang="en-US" altLang="zh-TW" dirty="0"/>
              <a:t>a common </a:t>
            </a:r>
            <a:r>
              <a:rPr lang="en-US" altLang="zh-TW" dirty="0" smtClean="0"/>
              <a:t>preﬁx and common postfix.</a:t>
            </a:r>
          </a:p>
          <a:p>
            <a:pPr lvl="1"/>
            <a:r>
              <a:rPr lang="en-US" altLang="zh-TW" dirty="0"/>
              <a:t>A </a:t>
            </a:r>
            <a:r>
              <a:rPr lang="en-US" altLang="zh-TW" b="1" dirty="0"/>
              <a:t>template signature </a:t>
            </a:r>
            <a:r>
              <a:rPr lang="en-US" altLang="zh-TW" b="1" dirty="0" smtClean="0"/>
              <a:t>T</a:t>
            </a:r>
            <a:r>
              <a:rPr lang="en-US" altLang="zh-TW" b="1" baseline="-25000" dirty="0" smtClean="0"/>
              <a:t>S</a:t>
            </a:r>
            <a:r>
              <a:rPr lang="en-US" altLang="zh-TW" b="1" dirty="0" smtClean="0"/>
              <a:t> </a:t>
            </a:r>
            <a:r>
              <a:rPr lang="en-US" altLang="zh-TW" dirty="0"/>
              <a:t>is a generalization of a set of query </a:t>
            </a:r>
            <a:r>
              <a:rPr lang="en-US" altLang="zh-TW" dirty="0" smtClean="0"/>
              <a:t>templates </a:t>
            </a:r>
            <a:r>
              <a:rPr lang="en-US" altLang="zh-TW" dirty="0"/>
              <a:t>that, if their token sequences are reduced to token </a:t>
            </a:r>
            <a:r>
              <a:rPr lang="en-US" altLang="zh-TW" dirty="0" smtClean="0"/>
              <a:t>sets, become </a:t>
            </a:r>
            <a:r>
              <a:rPr lang="en-US" altLang="zh-TW" dirty="0"/>
              <a:t>the same. </a:t>
            </a:r>
            <a:r>
              <a:rPr lang="en-US" altLang="zh-TW" dirty="0" smtClean="0"/>
              <a:t>Some tokens </a:t>
            </a:r>
            <a:r>
              <a:rPr lang="en-US" altLang="zh-TW" dirty="0"/>
              <a:t>that belong to a ﬁxed, global set of tokens deemed </a:t>
            </a:r>
            <a:r>
              <a:rPr lang="en-US" altLang="zh-TW" dirty="0" smtClean="0"/>
              <a:t>irrelevant may </a:t>
            </a:r>
            <a:r>
              <a:rPr lang="en-US" altLang="zh-TW" dirty="0"/>
              <a:t>be discarded in the process.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8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Generating new queries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628800"/>
            <a:ext cx="505090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err="1" smtClean="0"/>
              <a:t>Q</a:t>
            </a:r>
            <a:r>
              <a:rPr lang="en-US" altLang="zh-TW" baseline="-25000" dirty="0" err="1" smtClean="0"/>
              <a:t>a</a:t>
            </a:r>
            <a:r>
              <a:rPr lang="en-US" altLang="zh-TW" dirty="0" smtClean="0"/>
              <a:t> = “lyrics of hey </a:t>
            </a:r>
            <a:r>
              <a:rPr lang="en-US" altLang="zh-TW" dirty="0" err="1" smtClean="0"/>
              <a:t>jude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beatles</a:t>
            </a:r>
            <a:r>
              <a:rPr lang="en-US" altLang="zh-TW" dirty="0" smtClean="0"/>
              <a:t>” </a:t>
            </a:r>
          </a:p>
          <a:p>
            <a:pPr marL="0" indent="0">
              <a:buNone/>
            </a:pPr>
            <a:r>
              <a:rPr lang="en-US" altLang="zh-TW" dirty="0" smtClean="0"/>
              <a:t>             q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   </a:t>
            </a:r>
            <a:r>
              <a:rPr lang="en-US" altLang="zh-TW" dirty="0"/>
              <a:t>q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 q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   q</a:t>
            </a:r>
            <a:r>
              <a:rPr lang="en-US" altLang="zh-TW" baseline="-25000" dirty="0" smtClean="0"/>
              <a:t>4  </a:t>
            </a:r>
            <a:r>
              <a:rPr lang="en-US" altLang="zh-TW" dirty="0" smtClean="0"/>
              <a:t>     q</a:t>
            </a:r>
            <a:r>
              <a:rPr lang="en-US" altLang="zh-TW" baseline="-25000" dirty="0" smtClean="0"/>
              <a:t>5a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prefix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70C0"/>
                </a:solidFill>
              </a:rPr>
              <a:t>non-empty infix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B050"/>
                </a:solidFill>
              </a:rPr>
              <a:t>postfix</a:t>
            </a:r>
          </a:p>
          <a:p>
            <a:pPr marL="0" indent="0" algn="ctr">
              <a:buNone/>
            </a:pPr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 smtClean="0">
                <a:solidFill>
                  <a:srgbClr val="FF0000"/>
                </a:solidFill>
              </a:rPr>
              <a:t>yrics,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of </a:t>
            </a:r>
            <a:r>
              <a:rPr lang="en-US" altLang="zh-TW" dirty="0">
                <a:solidFill>
                  <a:srgbClr val="0070C0"/>
                </a:solidFill>
              </a:rPr>
              <a:t>hey </a:t>
            </a:r>
            <a:r>
              <a:rPr lang="en-US" altLang="zh-TW" dirty="0" err="1" smtClean="0">
                <a:solidFill>
                  <a:srgbClr val="0070C0"/>
                </a:solidFill>
              </a:rPr>
              <a:t>jude</a:t>
            </a:r>
            <a:r>
              <a:rPr lang="en-US" altLang="zh-TW" dirty="0" smtClean="0">
                <a:solidFill>
                  <a:srgbClr val="0070C0"/>
                </a:solidFill>
              </a:rPr>
              <a:t>, </a:t>
            </a:r>
            <a:r>
              <a:rPr lang="en-US" altLang="zh-TW" dirty="0" err="1" smtClean="0">
                <a:solidFill>
                  <a:srgbClr val="00B050"/>
                </a:solidFill>
              </a:rPr>
              <a:t>beatles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 smtClean="0">
                <a:solidFill>
                  <a:srgbClr val="FF0000"/>
                </a:solidFill>
              </a:rPr>
              <a:t>yrics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of, </a:t>
            </a:r>
            <a:r>
              <a:rPr lang="en-US" altLang="zh-TW" dirty="0">
                <a:solidFill>
                  <a:srgbClr val="0070C0"/>
                </a:solidFill>
              </a:rPr>
              <a:t>hey </a:t>
            </a:r>
            <a:r>
              <a:rPr lang="en-US" altLang="zh-TW" dirty="0" err="1">
                <a:solidFill>
                  <a:srgbClr val="0070C0"/>
                </a:solidFill>
              </a:rPr>
              <a:t>jude</a:t>
            </a:r>
            <a:r>
              <a:rPr lang="en-US" altLang="zh-TW" dirty="0">
                <a:solidFill>
                  <a:srgbClr val="0070C0"/>
                </a:solidFill>
              </a:rPr>
              <a:t>, </a:t>
            </a:r>
            <a:r>
              <a:rPr lang="en-US" altLang="zh-TW" dirty="0" err="1">
                <a:solidFill>
                  <a:srgbClr val="00B050"/>
                </a:solidFill>
              </a:rPr>
              <a:t>beatles</a:t>
            </a:r>
            <a:endParaRPr lang="en-US" altLang="zh-TW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 smtClean="0">
                <a:solidFill>
                  <a:srgbClr val="FF0000"/>
                </a:solidFill>
              </a:rPr>
              <a:t>yrics of,</a:t>
            </a:r>
            <a:r>
              <a:rPr lang="en-US" altLang="zh-TW" dirty="0" smtClean="0">
                <a:solidFill>
                  <a:srgbClr val="0070C0"/>
                </a:solidFill>
              </a:rPr>
              <a:t> hey, </a:t>
            </a:r>
            <a:r>
              <a:rPr lang="en-US" altLang="zh-TW" dirty="0" err="1" smtClean="0">
                <a:solidFill>
                  <a:srgbClr val="00B050"/>
                </a:solidFill>
              </a:rPr>
              <a:t>jude</a:t>
            </a:r>
            <a:r>
              <a:rPr lang="en-US" altLang="zh-TW" dirty="0" smtClean="0">
                <a:solidFill>
                  <a:srgbClr val="00B050"/>
                </a:solidFill>
              </a:rPr>
              <a:t> </a:t>
            </a:r>
            <a:r>
              <a:rPr lang="en-US" altLang="zh-TW" dirty="0" err="1">
                <a:solidFill>
                  <a:srgbClr val="00B050"/>
                </a:solidFill>
              </a:rPr>
              <a:t>beatles</a:t>
            </a:r>
            <a:endParaRPr lang="en-US" altLang="zh-TW" dirty="0">
              <a:solidFill>
                <a:srgbClr val="00B050"/>
              </a:solidFill>
            </a:endParaRPr>
          </a:p>
          <a:p>
            <a:pPr marL="57150" indent="0">
              <a:buNone/>
            </a:pPr>
            <a:r>
              <a:rPr lang="en-US" altLang="zh-TW" dirty="0" smtClean="0"/>
              <a:t>                            .</a:t>
            </a:r>
          </a:p>
          <a:p>
            <a:pPr marL="457200" lvl="1" indent="0">
              <a:buNone/>
            </a:pPr>
            <a:r>
              <a:rPr lang="en-US" altLang="zh-TW" dirty="0" smtClean="0"/>
              <a:t>                          .</a:t>
            </a:r>
          </a:p>
          <a:p>
            <a:pPr marL="457200" lvl="1" indent="0">
              <a:buNone/>
            </a:pPr>
            <a:r>
              <a:rPr lang="en-US" altLang="zh-TW" dirty="0" smtClean="0"/>
              <a:t>                          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</a:t>
            </a:r>
            <a:endParaRPr lang="en-US" altLang="zh-TW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2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altLang="zh-TW" sz="4000" dirty="0" smtClean="0"/>
              <a:t>Aggregation into query templates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628800"/>
            <a:ext cx="4906888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FF0000"/>
                </a:solidFill>
              </a:rPr>
              <a:t>lyrics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r>
              <a:rPr lang="en-US" altLang="zh-TW" dirty="0"/>
              <a:t>hey </a:t>
            </a:r>
            <a:r>
              <a:rPr lang="en-US" altLang="zh-TW" dirty="0" err="1" smtClean="0"/>
              <a:t>jude</a:t>
            </a:r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beatles</a:t>
            </a:r>
            <a:r>
              <a:rPr lang="en-US" altLang="zh-TW" dirty="0" smtClean="0"/>
              <a:t>”</a:t>
            </a:r>
          </a:p>
          <a:p>
            <a:pPr marL="0" lvl="1" indent="0">
              <a:buNone/>
            </a:pP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FF0000"/>
                </a:solidFill>
              </a:rPr>
              <a:t>lyrics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r>
              <a:rPr lang="en-US" altLang="zh-TW" dirty="0" smtClean="0"/>
              <a:t>come together </a:t>
            </a:r>
            <a:r>
              <a:rPr lang="en-US" altLang="zh-TW" dirty="0" err="1">
                <a:solidFill>
                  <a:srgbClr val="0070C0"/>
                </a:solidFill>
              </a:rPr>
              <a:t>beatles</a:t>
            </a:r>
            <a:r>
              <a:rPr lang="en-US" altLang="zh-TW" dirty="0" smtClean="0"/>
              <a:t>”</a:t>
            </a:r>
          </a:p>
          <a:p>
            <a:pPr marL="0" lvl="1" indent="0">
              <a:buNone/>
            </a:pP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FF0000"/>
                </a:solidFill>
              </a:rPr>
              <a:t>lyrics </a:t>
            </a:r>
            <a:r>
              <a:rPr lang="en-US" altLang="zh-TW" dirty="0">
                <a:solidFill>
                  <a:srgbClr val="FF0000"/>
                </a:solidFill>
              </a:rPr>
              <a:t>of </a:t>
            </a:r>
            <a:r>
              <a:rPr lang="en-US" altLang="zh-TW" dirty="0" smtClean="0"/>
              <a:t>yesterday</a:t>
            </a:r>
            <a:r>
              <a:rPr lang="en-US" altLang="zh-TW" dirty="0" smtClean="0">
                <a:solidFill>
                  <a:srgbClr val="0070C0"/>
                </a:solidFill>
              </a:rPr>
              <a:t> </a:t>
            </a:r>
            <a:r>
              <a:rPr lang="en-US" altLang="zh-TW" dirty="0" err="1" smtClean="0">
                <a:solidFill>
                  <a:srgbClr val="0070C0"/>
                </a:solidFill>
              </a:rPr>
              <a:t>beatles</a:t>
            </a:r>
            <a:r>
              <a:rPr lang="en-US" altLang="zh-TW" dirty="0" smtClean="0"/>
              <a:t>”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向下箭號 4"/>
          <p:cNvSpPr/>
          <p:nvPr/>
        </p:nvSpPr>
        <p:spPr>
          <a:xfrm>
            <a:off x="3995936" y="3358938"/>
            <a:ext cx="86409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2796030" y="4643255"/>
            <a:ext cx="3263907" cy="523220"/>
            <a:chOff x="2796030" y="4632525"/>
            <a:chExt cx="3263907" cy="523220"/>
          </a:xfrm>
        </p:grpSpPr>
        <p:sp>
          <p:nvSpPr>
            <p:cNvPr id="6" name="文字方塊 5"/>
            <p:cNvSpPr txBox="1"/>
            <p:nvPr/>
          </p:nvSpPr>
          <p:spPr>
            <a:xfrm>
              <a:off x="2796030" y="4632525"/>
              <a:ext cx="32639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lyrics of           </a:t>
              </a:r>
              <a:r>
                <a:rPr lang="en-US" altLang="zh-TW" sz="2800" dirty="0" err="1" smtClean="0"/>
                <a:t>beatles</a:t>
              </a:r>
              <a:endParaRPr lang="zh-TW" altLang="en-US" sz="2800" dirty="0"/>
            </a:p>
          </p:txBody>
        </p:sp>
        <p:sp>
          <p:nvSpPr>
            <p:cNvPr id="7" name="五角星形 6"/>
            <p:cNvSpPr/>
            <p:nvPr/>
          </p:nvSpPr>
          <p:spPr>
            <a:xfrm>
              <a:off x="4270313" y="4637890"/>
              <a:ext cx="410344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1647089" y="5373942"/>
            <a:ext cx="6067135" cy="527764"/>
            <a:chOff x="2123728" y="5806708"/>
            <a:chExt cx="6067135" cy="527764"/>
          </a:xfrm>
        </p:grpSpPr>
        <p:sp>
          <p:nvSpPr>
            <p:cNvPr id="9" name="五角星形 8"/>
            <p:cNvSpPr/>
            <p:nvPr/>
          </p:nvSpPr>
          <p:spPr>
            <a:xfrm>
              <a:off x="2123728" y="5877272"/>
              <a:ext cx="410344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569388" y="5806708"/>
              <a:ext cx="56214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/>
                <a:t>:{yesterday, hey </a:t>
              </a:r>
              <a:r>
                <a:rPr lang="en-US" altLang="zh-TW" sz="2800" dirty="0" err="1" smtClean="0"/>
                <a:t>jude</a:t>
              </a:r>
              <a:r>
                <a:rPr lang="en-US" altLang="zh-TW" sz="2800" dirty="0" smtClean="0"/>
                <a:t>, come together}</a:t>
              </a:r>
              <a:endParaRPr lang="zh-TW" altLang="en-US" sz="2800" dirty="0"/>
            </a:p>
          </p:txBody>
        </p:sp>
      </p:grpSp>
      <p:sp>
        <p:nvSpPr>
          <p:cNvPr id="12" name="矩形 11"/>
          <p:cNvSpPr/>
          <p:nvPr/>
        </p:nvSpPr>
        <p:spPr>
          <a:xfrm>
            <a:off x="2699792" y="4539521"/>
            <a:ext cx="3600400" cy="730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12" idx="3"/>
          </p:cNvCxnSpPr>
          <p:nvPr/>
        </p:nvCxnSpPr>
        <p:spPr>
          <a:xfrm flipV="1">
            <a:off x="6300192" y="490486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980949" y="4720198"/>
            <a:ext cx="166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Query template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935172" y="6021288"/>
            <a:ext cx="3129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Known phrase fillers</a:t>
            </a:r>
            <a:endParaRPr lang="zh-TW" altLang="en-US" sz="2800" dirty="0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4499991" y="5897162"/>
            <a:ext cx="1" cy="268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1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Generation of candidate phrase fillers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 Let </a:t>
            </a:r>
            <a:r>
              <a:rPr lang="en-US" altLang="zh-TW" dirty="0" smtClean="0"/>
              <a:t>DS(K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</a:t>
            </a:r>
            <a:r>
              <a:rPr lang="en-US" altLang="zh-TW" dirty="0"/>
              <a:t>be the list of most </a:t>
            </a:r>
            <a:r>
              <a:rPr lang="en-US" altLang="zh-TW" dirty="0" err="1"/>
              <a:t>distributionally</a:t>
            </a:r>
            <a:r>
              <a:rPr lang="en-US" altLang="zh-TW" dirty="0"/>
              <a:t> </a:t>
            </a:r>
            <a:r>
              <a:rPr lang="en-US" altLang="zh-TW" dirty="0" smtClean="0"/>
              <a:t>similar phrases </a:t>
            </a:r>
            <a:r>
              <a:rPr lang="en-US" altLang="zh-TW" dirty="0"/>
              <a:t>of a known phrase ﬁller </a:t>
            </a:r>
            <a:r>
              <a:rPr lang="en-US" altLang="zh-TW" dirty="0" smtClean="0"/>
              <a:t>K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</a:t>
            </a:r>
            <a:r>
              <a:rPr lang="en-US" altLang="zh-TW" dirty="0"/>
              <a:t>from a query template T . </a:t>
            </a:r>
            <a:endParaRPr lang="en-US" altLang="zh-TW" dirty="0" smtClean="0"/>
          </a:p>
          <a:p>
            <a:r>
              <a:rPr lang="en-US" altLang="zh-TW" dirty="0" smtClean="0"/>
              <a:t>Any phrase </a:t>
            </a:r>
            <a:r>
              <a:rPr lang="en-US" altLang="zh-TW" dirty="0"/>
              <a:t>U from </a:t>
            </a:r>
            <a:r>
              <a:rPr lang="en-US" altLang="zh-TW" dirty="0" smtClean="0"/>
              <a:t>DS(K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</a:t>
            </a:r>
            <a:r>
              <a:rPr lang="en-US" altLang="zh-TW" dirty="0"/>
              <a:t>is considered as a candidate phrase </a:t>
            </a:r>
            <a:r>
              <a:rPr lang="en-US" altLang="zh-TW" dirty="0" smtClean="0"/>
              <a:t>ﬁller U </a:t>
            </a:r>
            <a:r>
              <a:rPr lang="en-US" altLang="zh-TW" dirty="0"/>
              <a:t>of the respective query template. The score of U relative to </a:t>
            </a:r>
            <a:r>
              <a:rPr lang="en-US" altLang="zh-TW" dirty="0" smtClean="0"/>
              <a:t>the entire </a:t>
            </a:r>
            <a:r>
              <a:rPr lang="en-US" altLang="zh-TW" dirty="0"/>
              <a:t>set of known ﬁllers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517232"/>
            <a:ext cx="465141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6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19656</TotalTime>
  <Words>1240</Words>
  <Application>Microsoft Office PowerPoint</Application>
  <PresentationFormat>如螢幕大小 (4:3)</PresentationFormat>
  <Paragraphs>235</Paragraphs>
  <Slides>23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PowerPoint 簡報</vt:lpstr>
      <vt:lpstr>Outline</vt:lpstr>
      <vt:lpstr>Introduction</vt:lpstr>
      <vt:lpstr>Introduction</vt:lpstr>
      <vt:lpstr>Introduction</vt:lpstr>
      <vt:lpstr>Generating new queries</vt:lpstr>
      <vt:lpstr>Generating new queries</vt:lpstr>
      <vt:lpstr>Aggregation into query templates</vt:lpstr>
      <vt:lpstr>Generation of candidate phrase fillers</vt:lpstr>
      <vt:lpstr>Generation of candidate phrase fillers</vt:lpstr>
      <vt:lpstr>PowerPoint 簡報</vt:lpstr>
      <vt:lpstr>Filtering of candidate phrase fillers</vt:lpstr>
      <vt:lpstr>Filtering of candidate phrase fillers</vt:lpstr>
      <vt:lpstr>Filtering of candidate phrase fillers</vt:lpstr>
      <vt:lpstr>Filtering of candidate phrase fillers</vt:lpstr>
      <vt:lpstr>Experiment</vt:lpstr>
      <vt:lpstr>Experiment</vt:lpstr>
      <vt:lpstr>Experiment</vt:lpstr>
      <vt:lpstr>Experiment</vt:lpstr>
      <vt:lpstr>Experiment</vt:lpstr>
      <vt:lpstr>Experiment</vt:lpstr>
      <vt:lpstr>Experiment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Online Social Activities for Adaptive Search Personalization</dc:title>
  <cp:lastModifiedBy>Maktub</cp:lastModifiedBy>
  <cp:revision>734</cp:revision>
  <cp:lastPrinted>2011-10-23T08:13:37Z</cp:lastPrinted>
  <dcterms:modified xsi:type="dcterms:W3CDTF">2011-12-05T00:32:44Z</dcterms:modified>
</cp:coreProperties>
</file>